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  <p:sldMasterId id="2147483736" r:id="rId4"/>
  </p:sldMasterIdLst>
  <p:notesMasterIdLst>
    <p:notesMasterId r:id="rId14"/>
  </p:notesMasterIdLst>
  <p:handoutMasterIdLst>
    <p:handoutMasterId r:id="rId15"/>
  </p:handoutMasterIdLst>
  <p:sldIdLst>
    <p:sldId id="1800" r:id="rId5"/>
    <p:sldId id="1795" r:id="rId6"/>
    <p:sldId id="1796" r:id="rId7"/>
    <p:sldId id="1797" r:id="rId8"/>
    <p:sldId id="1798" r:id="rId9"/>
    <p:sldId id="1799" r:id="rId10"/>
    <p:sldId id="388" r:id="rId11"/>
    <p:sldId id="390" r:id="rId12"/>
    <p:sldId id="392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1800"/>
            <p14:sldId id="1795"/>
            <p14:sldId id="1796"/>
            <p14:sldId id="1797"/>
            <p14:sldId id="1798"/>
            <p14:sldId id="1799"/>
            <p14:sldId id="388"/>
            <p14:sldId id="390"/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3" autoAdjust="0"/>
    <p:restoredTop sz="64040" autoAdjust="0"/>
  </p:normalViewPr>
  <p:slideViewPr>
    <p:cSldViewPr snapToGrid="0" snapToObjects="1">
      <p:cViewPr varScale="1">
        <p:scale>
          <a:sx n="69" d="100"/>
          <a:sy n="69" d="100"/>
        </p:scale>
        <p:origin x="1819" y="2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80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The management endpoints are secure even if the application endpoints are insecure.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Security events are transformed into </a:t>
            </a:r>
            <a:r>
              <a:rPr lang="en-US" dirty="0" err="1"/>
              <a:t>AuditEvents</a:t>
            </a:r>
            <a:r>
              <a:rPr lang="en-US" dirty="0"/>
              <a:t> and published to the </a:t>
            </a:r>
            <a:r>
              <a:rPr lang="en-US" dirty="0" err="1"/>
              <a:t>AuditService</a:t>
            </a:r>
            <a:r>
              <a:rPr lang="en-US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The default user will have the ADMIN role as well as the USER role.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one wants to set the active Spring</a:t>
            </a:r>
            <a:r>
              <a:rPr lang="en-US" baseline="0" dirty="0"/>
              <a:t> profiles</a:t>
            </a:r>
          </a:p>
          <a:p>
            <a:endParaRPr lang="en-US" baseline="0" dirty="0"/>
          </a:p>
          <a:p>
            <a:r>
              <a:rPr lang="en-US" baseline="0" dirty="0"/>
              <a:t>The Spring Environment has an API for this, but normally one would set either a </a:t>
            </a:r>
            <a:r>
              <a:rPr lang="en-US" baseline="0" dirty="0" err="1"/>
              <a:t>System.property</a:t>
            </a:r>
            <a:r>
              <a:rPr lang="en-US" baseline="0" dirty="0"/>
              <a:t>, or an OS environment variable or it can be set in the </a:t>
            </a:r>
            <a:r>
              <a:rPr lang="en-US" baseline="0" dirty="0" err="1"/>
              <a:t>application.properties</a:t>
            </a:r>
            <a:r>
              <a:rPr lang="en-US" baseline="0" dirty="0"/>
              <a:t> (or </a:t>
            </a:r>
            <a:r>
              <a:rPr lang="en-US" baseline="0" dirty="0" err="1"/>
              <a:t>application.yml</a:t>
            </a:r>
            <a:r>
              <a:rPr lang="en-US" baseline="0" dirty="0"/>
              <a:t>) file</a:t>
            </a:r>
          </a:p>
          <a:p>
            <a:endParaRPr lang="en-US" baseline="0" dirty="0"/>
          </a:p>
          <a:p>
            <a:r>
              <a:rPr lang="en-US" baseline="0" dirty="0"/>
              <a:t>The YAML documents are merged in the order they are encountered (so later values override earlier ones)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0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38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61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13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56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9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1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06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4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6747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96316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43381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8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28575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480060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0174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5897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508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72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37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108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768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45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59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175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9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1A10A9EA-3D92-473A-8753-226D01B675FF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08FFB996-1756-4840-81B7-13CBDA3BAF13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  <p:sldLayoutId id="2147483735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DD482E0C-0073-4F0A-A84E-320D300F4F5E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9801424B-FB15-4807-879A-32E9D335D2A9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81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9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722222-4EC3-48C4-A50A-09C366CAD640}"/>
              </a:ext>
            </a:extLst>
          </p:cNvPr>
          <p:cNvSpPr txBox="1"/>
          <p:nvPr/>
        </p:nvSpPr>
        <p:spPr>
          <a:xfrm>
            <a:off x="626110" y="2511428"/>
            <a:ext cx="6871970" cy="4801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Advancing Spring Boot with Actuator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CFC81-53DE-4214-B8FA-E4C40BC46503}"/>
              </a:ext>
            </a:extLst>
          </p:cNvPr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Cloud Native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91663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7747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95000"/>
                </a:schemeClr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A637C4-2C61-43B6-B6FF-62EFC19F8E49}"/>
              </a:ext>
            </a:extLst>
          </p:cNvPr>
          <p:cNvSpPr/>
          <p:nvPr/>
        </p:nvSpPr>
        <p:spPr>
          <a:xfrm>
            <a:off x="2982596" y="279112"/>
            <a:ext cx="4284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>
                    <a:lumMod val="95000"/>
                  </a:schemeClr>
                </a:solidFill>
              </a:rPr>
              <a:t>Spring Boot Actuator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D0626E-8281-4D54-A43E-BCAC16DC4767}"/>
              </a:ext>
            </a:extLst>
          </p:cNvPr>
          <p:cNvSpPr txBox="1"/>
          <p:nvPr/>
        </p:nvSpPr>
        <p:spPr>
          <a:xfrm>
            <a:off x="626224" y="1562794"/>
            <a:ext cx="1701339" cy="448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F6B3A4-DD65-4E6D-AC1F-984707F0C7E7}"/>
              </a:ext>
            </a:extLst>
          </p:cNvPr>
          <p:cNvSpPr txBox="1"/>
          <p:nvPr/>
        </p:nvSpPr>
        <p:spPr>
          <a:xfrm>
            <a:off x="626224" y="1069571"/>
            <a:ext cx="642851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95000"/>
                  </a:schemeClr>
                </a:solidFill>
              </a:rPr>
              <a:t>Additional Features to help you monitor and manage your application </a:t>
            </a:r>
            <a:r>
              <a:rPr lang="en-US" sz="2000" b="1" dirty="0">
                <a:solidFill>
                  <a:schemeClr val="tx2">
                    <a:lumMod val="95000"/>
                  </a:schemeClr>
                </a:solidFill>
              </a:rPr>
              <a:t>in production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C5E27C-50C5-49D6-ABD4-27D7D98D09D7}"/>
              </a:ext>
            </a:extLst>
          </p:cNvPr>
          <p:cNvSpPr txBox="1"/>
          <p:nvPr/>
        </p:nvSpPr>
        <p:spPr>
          <a:xfrm>
            <a:off x="753687" y="2724150"/>
            <a:ext cx="66003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&lt;dependency&gt;</a:t>
            </a:r>
          </a:p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	&lt;</a:t>
            </a:r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groupId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&gt;</a:t>
            </a:r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org.springframework.boot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&lt;/</a:t>
            </a:r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groupId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	&lt;</a:t>
            </a:r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artifactId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&gt;spring-boot-starter-actuator&lt;/</a:t>
            </a:r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artifactId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&lt;/dependency&gt;</a:t>
            </a:r>
            <a:endParaRPr lang="en-US" sz="1800" dirty="0">
              <a:solidFill>
                <a:schemeClr val="tx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4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22167" y="2819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804B3-040F-45A0-8E56-415F1B75E67F}"/>
              </a:ext>
            </a:extLst>
          </p:cNvPr>
          <p:cNvSpPr txBox="1"/>
          <p:nvPr/>
        </p:nvSpPr>
        <p:spPr>
          <a:xfrm>
            <a:off x="1939636" y="387927"/>
            <a:ext cx="53090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5000"/>
                  </a:schemeClr>
                </a:solidFill>
              </a:rPr>
              <a:t>How to enable endpoints</a:t>
            </a:r>
            <a:endParaRPr lang="en-US" sz="3200" dirty="0">
              <a:solidFill>
                <a:schemeClr val="tx2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5D431-9EE4-4CCB-AAF1-286B36378EA8}"/>
              </a:ext>
            </a:extLst>
          </p:cNvPr>
          <p:cNvSpPr txBox="1"/>
          <p:nvPr/>
        </p:nvSpPr>
        <p:spPr>
          <a:xfrm>
            <a:off x="349135" y="1200150"/>
            <a:ext cx="75922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95000"/>
                  </a:schemeClr>
                </a:solidFill>
              </a:rPr>
              <a:t>Default exposed endpoints are </a:t>
            </a:r>
            <a:r>
              <a:rPr lang="en-US" sz="2000" b="1" dirty="0">
                <a:solidFill>
                  <a:schemeClr val="tx2">
                    <a:lumMod val="95000"/>
                  </a:schemeClr>
                </a:solidFill>
              </a:rPr>
              <a:t>/info </a:t>
            </a:r>
            <a:r>
              <a:rPr lang="en-US" sz="2000" dirty="0">
                <a:solidFill>
                  <a:schemeClr val="tx2">
                    <a:lumMod val="95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tx2">
                    <a:lumMod val="95000"/>
                  </a:schemeClr>
                </a:solidFill>
              </a:rPr>
              <a:t>/health</a:t>
            </a:r>
            <a:r>
              <a:rPr lang="en-US" sz="2000" dirty="0">
                <a:solidFill>
                  <a:schemeClr val="tx2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1F2AA-7DCD-4A74-9C7A-27779C63B426}"/>
              </a:ext>
            </a:extLst>
          </p:cNvPr>
          <p:cNvSpPr txBox="1"/>
          <p:nvPr/>
        </p:nvSpPr>
        <p:spPr>
          <a:xfrm>
            <a:off x="349135" y="2011680"/>
            <a:ext cx="62234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management.endpoints.web.exposure.include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=*</a:t>
            </a:r>
            <a:endParaRPr lang="en-US" sz="1800" dirty="0">
              <a:solidFill>
                <a:schemeClr val="tx2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DB2F0-8829-4C62-AFB2-5F7A4DB719EE}"/>
              </a:ext>
            </a:extLst>
          </p:cNvPr>
          <p:cNvSpPr txBox="1"/>
          <p:nvPr/>
        </p:nvSpPr>
        <p:spPr>
          <a:xfrm>
            <a:off x="867294" y="2724150"/>
            <a:ext cx="65559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management.endpoints.web.exposure.include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=</a:t>
            </a:r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info,health,env</a:t>
            </a:r>
            <a:endParaRPr lang="en-US" sz="1800" dirty="0">
              <a:solidFill>
                <a:schemeClr val="tx2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447E5-D679-4C8B-9C48-BC5F6BEFFB64}"/>
              </a:ext>
            </a:extLst>
          </p:cNvPr>
          <p:cNvSpPr txBox="1"/>
          <p:nvPr/>
        </p:nvSpPr>
        <p:spPr>
          <a:xfrm>
            <a:off x="349135" y="3479122"/>
            <a:ext cx="65559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95000"/>
                  </a:schemeClr>
                </a:solidFill>
              </a:rPr>
              <a:t>All endpoints are </a:t>
            </a:r>
            <a:r>
              <a:rPr lang="en-US" sz="2000" b="1" dirty="0">
                <a:solidFill>
                  <a:schemeClr val="tx2">
                    <a:lumMod val="95000"/>
                  </a:schemeClr>
                </a:solidFill>
              </a:rPr>
              <a:t>not secured by default.</a:t>
            </a:r>
            <a:endParaRPr lang="en-US" sz="2000" dirty="0">
              <a:solidFill>
                <a:schemeClr val="tx2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90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4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2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8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Access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4378961" cy="199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Importing Spring Security Dependency</a:t>
            </a:r>
          </a:p>
          <a:p>
            <a:pPr marL="0" indent="0">
              <a:buNone/>
            </a:pPr>
            <a:endParaRPr lang="en-US" sz="1400" b="1" i="1" u="sng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b="1" i="1" u="sng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b="1" i="1" u="sng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b="1" i="1" u="sng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b="1" i="1" u="sng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</a:rPr>
              <a:t>Setting required Authentication &amp; Authorization Roles</a:t>
            </a: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336" y="1470660"/>
            <a:ext cx="6345807" cy="916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36" y="3098800"/>
            <a:ext cx="3797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0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5"/>
            <a:ext cx="3285616" cy="3402964"/>
          </a:xfrm>
        </p:spPr>
        <p:txBody>
          <a:bodyPr>
            <a:normAutofit/>
          </a:bodyPr>
          <a:lstStyle/>
          <a:p>
            <a:pPr>
              <a:buClr>
                <a:srgbClr val="008774"/>
              </a:buClr>
            </a:pPr>
            <a:r>
              <a:rPr lang="en-US" sz="1400" dirty="0">
                <a:solidFill>
                  <a:srgbClr val="EEECE1"/>
                </a:solidFill>
                <a:sym typeface="Arial"/>
              </a:rPr>
              <a:t>YAML file can contain for several documents </a:t>
            </a:r>
          </a:p>
          <a:p>
            <a:pPr>
              <a:buClr>
                <a:srgbClr val="008774"/>
              </a:buClr>
            </a:pPr>
            <a:endParaRPr lang="en-US" sz="1400" dirty="0">
              <a:solidFill>
                <a:srgbClr val="EEECE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endParaRPr lang="en-US" sz="1400" dirty="0">
              <a:solidFill>
                <a:srgbClr val="EEECE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r>
              <a:rPr lang="en-US" sz="1400" dirty="0">
                <a:solidFill>
                  <a:srgbClr val="EEECE1"/>
                </a:solidFill>
                <a:sym typeface="Arial"/>
              </a:rPr>
              <a:t>Convenient to specify alternate configurations in the same file </a:t>
            </a:r>
          </a:p>
          <a:p>
            <a:pPr>
              <a:buClr>
                <a:srgbClr val="008774"/>
              </a:buClr>
            </a:pPr>
            <a:endParaRPr lang="en-US" sz="1400" dirty="0">
              <a:solidFill>
                <a:srgbClr val="EEECE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r>
              <a:rPr lang="en-US" sz="1400" dirty="0">
                <a:solidFill>
                  <a:srgbClr val="EEECE1"/>
                </a:solidFill>
                <a:sym typeface="Arial"/>
              </a:rPr>
              <a:t>Set the active profile</a:t>
            </a:r>
          </a:p>
          <a:p>
            <a:pPr marL="0" indent="0">
              <a:buClr>
                <a:srgbClr val="008774"/>
              </a:buClr>
              <a:buNone/>
            </a:pPr>
            <a:endParaRPr lang="en-US" sz="1050" dirty="0">
              <a:solidFill>
                <a:srgbClr val="EEECE1"/>
              </a:solidFill>
              <a:sym typeface="Arial"/>
            </a:endParaRPr>
          </a:p>
          <a:p>
            <a:pPr marL="0" indent="0">
              <a:buClr>
                <a:srgbClr val="008774"/>
              </a:buClr>
              <a:buNone/>
            </a:pPr>
            <a:r>
              <a:rPr lang="en-US" sz="1200" dirty="0">
                <a:solidFill>
                  <a:srgbClr val="EEECE1"/>
                </a:solidFill>
                <a:sym typeface="Arial"/>
              </a:rPr>
              <a:t>SPRING_PROFILES_ACTIVE=production</a:t>
            </a:r>
          </a:p>
          <a:p>
            <a:pPr marL="0" indent="0">
              <a:buClr>
                <a:srgbClr val="008774"/>
              </a:buClr>
              <a:buNone/>
            </a:pPr>
            <a:endParaRPr lang="en-US" sz="1200" dirty="0">
              <a:solidFill>
                <a:srgbClr val="EEECE1"/>
              </a:solidFill>
              <a:sym typeface="Arial"/>
            </a:endParaRPr>
          </a:p>
          <a:p>
            <a:pPr marL="0" indent="0">
              <a:buClr>
                <a:srgbClr val="008774"/>
              </a:buClr>
              <a:buNone/>
            </a:pPr>
            <a:r>
              <a:rPr lang="en-US" sz="1200" dirty="0">
                <a:solidFill>
                  <a:srgbClr val="EEECE1"/>
                </a:solidFill>
                <a:sym typeface="Arial"/>
              </a:rPr>
              <a:t>     or</a:t>
            </a:r>
          </a:p>
          <a:p>
            <a:pPr marL="0" indent="0">
              <a:buClr>
                <a:srgbClr val="008774"/>
              </a:buClr>
              <a:buNone/>
            </a:pPr>
            <a:endParaRPr lang="en-US" sz="1200" dirty="0">
              <a:solidFill>
                <a:srgbClr val="EEECE1"/>
              </a:solidFill>
              <a:sym typeface="Arial"/>
            </a:endParaRPr>
          </a:p>
          <a:p>
            <a:pPr marL="0" indent="0">
              <a:buClr>
                <a:srgbClr val="008774"/>
              </a:buClr>
              <a:buNone/>
            </a:pPr>
            <a:r>
              <a:rPr lang="en-US" sz="1200" dirty="0" err="1">
                <a:solidFill>
                  <a:srgbClr val="EEECE1"/>
                </a:solidFill>
                <a:sym typeface="Arial"/>
              </a:rPr>
              <a:t>spring.profiles.active</a:t>
            </a:r>
            <a:r>
              <a:rPr lang="en-US" sz="1200" dirty="0">
                <a:solidFill>
                  <a:srgbClr val="EEECE1"/>
                </a:solidFill>
                <a:sym typeface="Arial"/>
              </a:rPr>
              <a:t>=production</a:t>
            </a:r>
          </a:p>
          <a:p>
            <a:pPr marL="0" indent="0">
              <a:buClr>
                <a:srgbClr val="008774"/>
              </a:buClr>
              <a:buNone/>
            </a:pPr>
            <a:endParaRPr lang="en-US" sz="1050" dirty="0">
              <a:solidFill>
                <a:srgbClr val="EEECE1"/>
              </a:solidFill>
              <a:sym typeface="Arial"/>
            </a:endParaRPr>
          </a:p>
          <a:p>
            <a:pPr>
              <a:buClr>
                <a:srgbClr val="008774"/>
              </a:buClr>
            </a:pPr>
            <a:endParaRPr lang="en-US" sz="1400" dirty="0">
              <a:solidFill>
                <a:srgbClr val="EEECE1"/>
              </a:solidFill>
              <a:sym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439514" y="29415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130" y="1255320"/>
            <a:ext cx="3060700" cy="292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816" y="1861193"/>
            <a:ext cx="2981159" cy="702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816" y="3099954"/>
            <a:ext cx="2981159" cy="70292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285192" y="1519890"/>
            <a:ext cx="1845018" cy="6193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Development profile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285192" y="2691464"/>
            <a:ext cx="1612972" cy="6193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/>
              <a:t>Production profile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153" y="2941530"/>
            <a:ext cx="1107639" cy="2594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553" y="1731469"/>
            <a:ext cx="1107639" cy="2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7547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28772</TotalTime>
  <Words>241</Words>
  <Application>Microsoft Office PowerPoint</Application>
  <PresentationFormat>On-screen Show (16:9)</PresentationFormat>
  <Paragraphs>50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Helvetica Neue</vt:lpstr>
      <vt:lpstr>Noto Symbol</vt:lpstr>
      <vt:lpstr>Verdana</vt:lpstr>
      <vt:lpstr>Wingdings</vt:lpstr>
      <vt:lpstr>3_Office Theme</vt:lpstr>
      <vt:lpstr>Pivotal Main</vt:lpstr>
      <vt:lpstr>1_Pivotal Main</vt:lpstr>
      <vt:lpstr>1_Dell Tech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Access</vt:lpstr>
      <vt:lpstr>Profiles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Roy, Nilanjan</cp:lastModifiedBy>
  <cp:revision>272</cp:revision>
  <dcterms:created xsi:type="dcterms:W3CDTF">2015-10-05T21:15:00Z</dcterms:created>
  <dcterms:modified xsi:type="dcterms:W3CDTF">2019-08-15T11:02:47Z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Nilanjan.Roy@emc.com</vt:lpwstr>
  </property>
  <property fmtid="{D5CDD505-2E9C-101B-9397-08002B2CF9AE}" pid="5" name="MSIP_Label_7de70ee2-0cb4-4d60-aee5-75ef2c4c8a90_SetDate">
    <vt:lpwstr>2019-07-23T06:45:42.7464952Z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Nilanjan.Roy@emc.com</vt:lpwstr>
  </property>
  <property fmtid="{D5CDD505-2E9C-101B-9397-08002B2CF9AE}" pid="12" name="MSIP_Label_da6fab74-d5af-4af7-a9a4-78d84655a626_SetDate">
    <vt:lpwstr>2019-07-23T06:45:42.7464952Z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